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7" r:id="rId3"/>
    <p:sldId id="259" r:id="rId4"/>
    <p:sldId id="260" r:id="rId5"/>
    <p:sldId id="261" r:id="rId6"/>
    <p:sldId id="262" r:id="rId7"/>
    <p:sldId id="267" r:id="rId8"/>
    <p:sldId id="263" r:id="rId9"/>
    <p:sldId id="264" r:id="rId10"/>
    <p:sldId id="265" r:id="rId11"/>
    <p:sldId id="266"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48" d="100"/>
          <a:sy n="48" d="100"/>
        </p:scale>
        <p:origin x="67" y="5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52261EE-1CD6-449F-A459-EFF17E84E5D0}" type="datetimeFigureOut">
              <a:rPr lang="en-IN" smtClean="0"/>
              <a:t>02-04-2024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3730425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2261EE-1CD6-449F-A459-EFF17E84E5D0}" type="datetimeFigureOut">
              <a:rPr lang="en-IN" smtClean="0"/>
              <a:t>02-04-2024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3783847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52261EE-1CD6-449F-A459-EFF17E84E5D0}" type="datetimeFigureOut">
              <a:rPr lang="en-IN" smtClean="0"/>
              <a:t>02-04-2024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40202218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52261EE-1CD6-449F-A459-EFF17E84E5D0}" type="datetimeFigureOut">
              <a:rPr lang="en-IN" smtClean="0"/>
              <a:t>02-04-2024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1E8F2A-BBED-4040-9216-A6711542118E}"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6225429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2261EE-1CD6-449F-A459-EFF17E84E5D0}" type="datetimeFigureOut">
              <a:rPr lang="en-IN" smtClean="0"/>
              <a:t>02-04-2024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26934243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52261EE-1CD6-449F-A459-EFF17E84E5D0}" type="datetimeFigureOut">
              <a:rPr lang="en-IN" smtClean="0"/>
              <a:t>02-04-2024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28794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52261EE-1CD6-449F-A459-EFF17E84E5D0}" type="datetimeFigureOut">
              <a:rPr lang="en-IN" smtClean="0"/>
              <a:t>02-04-2024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14192624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2261EE-1CD6-449F-A459-EFF17E84E5D0}" type="datetimeFigureOut">
              <a:rPr lang="en-IN" smtClean="0"/>
              <a:t>02-04-2024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3727106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2261EE-1CD6-449F-A459-EFF17E84E5D0}" type="datetimeFigureOut">
              <a:rPr lang="en-IN" smtClean="0"/>
              <a:t>02-04-2024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4079936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2261EE-1CD6-449F-A459-EFF17E84E5D0}" type="datetimeFigureOut">
              <a:rPr lang="en-IN" smtClean="0"/>
              <a:t>02-04-2024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4090063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2261EE-1CD6-449F-A459-EFF17E84E5D0}" type="datetimeFigureOut">
              <a:rPr lang="en-IN" smtClean="0"/>
              <a:t>02-04-2024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526873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52261EE-1CD6-449F-A459-EFF17E84E5D0}" type="datetimeFigureOut">
              <a:rPr lang="en-IN" smtClean="0"/>
              <a:t>02-04-2024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3106396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52261EE-1CD6-449F-A459-EFF17E84E5D0}" type="datetimeFigureOut">
              <a:rPr lang="en-IN" smtClean="0"/>
              <a:t>02-04-2024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937855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652261EE-1CD6-449F-A459-EFF17E84E5D0}" type="datetimeFigureOut">
              <a:rPr lang="en-IN" smtClean="0"/>
              <a:t>02-04-2024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17116250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52261EE-1CD6-449F-A459-EFF17E84E5D0}" type="datetimeFigureOut">
              <a:rPr lang="en-IN" smtClean="0"/>
              <a:t>02-04-2024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11814982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652261EE-1CD6-449F-A459-EFF17E84E5D0}" type="datetimeFigureOut">
              <a:rPr lang="en-IN" smtClean="0"/>
              <a:t>02-04-2024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3601012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2261EE-1CD6-449F-A459-EFF17E84E5D0}" type="datetimeFigureOut">
              <a:rPr lang="en-IN" smtClean="0"/>
              <a:t>02-04-2024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A1E8F2A-BBED-4040-9216-A6711542118E}" type="slidenum">
              <a:rPr lang="en-IN" smtClean="0"/>
              <a:t>‹#›</a:t>
            </a:fld>
            <a:endParaRPr lang="en-IN"/>
          </a:p>
        </p:txBody>
      </p:sp>
    </p:spTree>
    <p:extLst>
      <p:ext uri="{BB962C8B-B14F-4D97-AF65-F5344CB8AC3E}">
        <p14:creationId xmlns:p14="http://schemas.microsoft.com/office/powerpoint/2010/main" val="2130200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52261EE-1CD6-449F-A459-EFF17E84E5D0}" type="datetimeFigureOut">
              <a:rPr lang="en-IN" smtClean="0"/>
              <a:t>02-04-2024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7A1E8F2A-BBED-4040-9216-A6711542118E}" type="slidenum">
              <a:rPr lang="en-IN" smtClean="0"/>
              <a:t>‹#›</a:t>
            </a:fld>
            <a:endParaRPr lang="en-IN"/>
          </a:p>
        </p:txBody>
      </p:sp>
    </p:spTree>
    <p:extLst>
      <p:ext uri="{BB962C8B-B14F-4D97-AF65-F5344CB8AC3E}">
        <p14:creationId xmlns:p14="http://schemas.microsoft.com/office/powerpoint/2010/main" val="3232388478"/>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pngall.com/hacker-png/download/32537" TargetMode="External"/><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hyperlink" Target="https://creativecommons.org/licenses/by-nc/3.0/" TargetMode="External"/></Relationships>
</file>

<file path=ppt/slides/_rels/slide10.xml.rels><?xml version="1.0" encoding="UTF-8" standalone="yes"?>
<Relationships xmlns="http://schemas.openxmlformats.org/package/2006/relationships"><Relationship Id="rId2" Type="http://schemas.openxmlformats.org/officeDocument/2006/relationships/hyperlink" Target="http://zero.webappsecurity.com/"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pixabay.com/en/thank-you-text-message-note-394180/" TargetMode="External"/><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testasp.vulnweb.com/" TargetMode="External"/><Relationship Id="rId2" Type="http://schemas.openxmlformats.org/officeDocument/2006/relationships/hyperlink" Target="https://portswigger.net/web-security/all-labs" TargetMode="Externa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zero.webappsecurity.co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91BB3C-3E58-27A1-1A53-3090F3AE128F}"/>
              </a:ext>
            </a:extLst>
          </p:cNvPr>
          <p:cNvSpPr>
            <a:spLocks noGrp="1"/>
          </p:cNvSpPr>
          <p:nvPr>
            <p:ph type="ctrTitle"/>
          </p:nvPr>
        </p:nvSpPr>
        <p:spPr>
          <a:xfrm>
            <a:off x="462721" y="615842"/>
            <a:ext cx="8825658" cy="2390274"/>
          </a:xfrm>
        </p:spPr>
        <p:txBody>
          <a:bodyPr/>
          <a:lstStyle/>
          <a:p>
            <a:r>
              <a:rPr lang="en-IN" dirty="0"/>
              <a:t>INTERNSHIP ON ETHICAL HACKING</a:t>
            </a:r>
          </a:p>
        </p:txBody>
      </p:sp>
      <p:sp>
        <p:nvSpPr>
          <p:cNvPr id="5" name="Subtitle 4">
            <a:extLst>
              <a:ext uri="{FF2B5EF4-FFF2-40B4-BE49-F238E27FC236}">
                <a16:creationId xmlns:a16="http://schemas.microsoft.com/office/drawing/2014/main" id="{917C4020-50F8-1B2E-0CD1-6E47017B5DF1}"/>
              </a:ext>
            </a:extLst>
          </p:cNvPr>
          <p:cNvSpPr>
            <a:spLocks noGrp="1"/>
          </p:cNvSpPr>
          <p:nvPr>
            <p:ph type="subTitle" idx="1"/>
          </p:nvPr>
        </p:nvSpPr>
        <p:spPr/>
        <p:txBody>
          <a:bodyPr/>
          <a:lstStyle/>
          <a:p>
            <a:r>
              <a:rPr lang="en-IN" dirty="0"/>
              <a:t>NAME:-KHUSHBOO KUMARI</a:t>
            </a:r>
          </a:p>
          <a:p>
            <a:r>
              <a:rPr lang="en-IN" dirty="0"/>
              <a:t>E-mail Id</a:t>
            </a:r>
            <a:r>
              <a:rPr lang="en-IN" sz="1800" dirty="0"/>
              <a:t>:-khushboo831015@gmail.com</a:t>
            </a:r>
            <a:endParaRPr lang="en-IN" dirty="0"/>
          </a:p>
        </p:txBody>
      </p:sp>
      <p:pic>
        <p:nvPicPr>
          <p:cNvPr id="7" name="Picture 6">
            <a:extLst>
              <a:ext uri="{FF2B5EF4-FFF2-40B4-BE49-F238E27FC236}">
                <a16:creationId xmlns:a16="http://schemas.microsoft.com/office/drawing/2014/main" id="{1EFAB1D9-123F-6F90-C721-AE35B7D6C63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125954" y="3006116"/>
            <a:ext cx="8324850" cy="3911266"/>
          </a:xfrm>
          <a:prstGeom prst="rect">
            <a:avLst/>
          </a:prstGeom>
        </p:spPr>
      </p:pic>
      <p:sp>
        <p:nvSpPr>
          <p:cNvPr id="8" name="TextBox 7">
            <a:extLst>
              <a:ext uri="{FF2B5EF4-FFF2-40B4-BE49-F238E27FC236}">
                <a16:creationId xmlns:a16="http://schemas.microsoft.com/office/drawing/2014/main" id="{99153090-9408-DEA7-EF54-8976F14BB4B4}"/>
              </a:ext>
            </a:extLst>
          </p:cNvPr>
          <p:cNvSpPr txBox="1"/>
          <p:nvPr/>
        </p:nvSpPr>
        <p:spPr>
          <a:xfrm>
            <a:off x="1933575" y="6686550"/>
            <a:ext cx="8324850" cy="230832"/>
          </a:xfrm>
          <a:prstGeom prst="rect">
            <a:avLst/>
          </a:prstGeom>
          <a:noFill/>
        </p:spPr>
        <p:txBody>
          <a:bodyPr wrap="square" rtlCol="0">
            <a:spAutoFit/>
          </a:bodyPr>
          <a:lstStyle/>
          <a:p>
            <a:r>
              <a:rPr lang="en-IN" sz="900">
                <a:hlinkClick r:id="rId3" tooltip="https://www.pngall.com/hacker-png/download/32537"/>
              </a:rPr>
              <a:t>This Photo</a:t>
            </a:r>
            <a:r>
              <a:rPr lang="en-IN" sz="900"/>
              <a:t> by Unknown Author is licensed under </a:t>
            </a:r>
            <a:r>
              <a:rPr lang="en-IN" sz="900">
                <a:hlinkClick r:id="rId4" tooltip="https://creativecommons.org/licenses/by-nc/3.0/"/>
              </a:rPr>
              <a:t>CC BY-NC</a:t>
            </a:r>
            <a:endParaRPr lang="en-IN" sz="900"/>
          </a:p>
        </p:txBody>
      </p:sp>
    </p:spTree>
    <p:extLst>
      <p:ext uri="{BB962C8B-B14F-4D97-AF65-F5344CB8AC3E}">
        <p14:creationId xmlns:p14="http://schemas.microsoft.com/office/powerpoint/2010/main" val="42363121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28456-61F3-8484-5EE6-EFE15EAC963F}"/>
              </a:ext>
            </a:extLst>
          </p:cNvPr>
          <p:cNvSpPr>
            <a:spLocks noGrp="1"/>
          </p:cNvSpPr>
          <p:nvPr>
            <p:ph type="title"/>
          </p:nvPr>
        </p:nvSpPr>
        <p:spPr/>
        <p:txBody>
          <a:bodyPr/>
          <a:lstStyle/>
          <a:p>
            <a:r>
              <a:rPr lang="en-IN" b="1" u="sng" dirty="0"/>
              <a:t>TASK2:Check For Vulnerability</a:t>
            </a:r>
          </a:p>
        </p:txBody>
      </p:sp>
      <p:sp>
        <p:nvSpPr>
          <p:cNvPr id="3" name="Content Placeholder 2">
            <a:extLst>
              <a:ext uri="{FF2B5EF4-FFF2-40B4-BE49-F238E27FC236}">
                <a16:creationId xmlns:a16="http://schemas.microsoft.com/office/drawing/2014/main" id="{0BAC2C9D-B768-B918-41AA-12FA4E190F04}"/>
              </a:ext>
            </a:extLst>
          </p:cNvPr>
          <p:cNvSpPr>
            <a:spLocks noGrp="1"/>
          </p:cNvSpPr>
          <p:nvPr>
            <p:ph idx="1"/>
          </p:nvPr>
        </p:nvSpPr>
        <p:spPr/>
        <p:txBody>
          <a:bodyPr>
            <a:normAutofit fontScale="92500" lnSpcReduction="20000"/>
          </a:bodyPr>
          <a:lstStyle/>
          <a:p>
            <a:pPr>
              <a:lnSpc>
                <a:spcPct val="107000"/>
              </a:lnSpc>
              <a:spcAft>
                <a:spcPts val="800"/>
              </a:spcAft>
            </a:pPr>
            <a:r>
              <a:rPr lang="en-IN" sz="1800" b="1" u="sng" dirty="0">
                <a:effectLst/>
                <a:latin typeface="Calibri" panose="020F0502020204030204" pitchFamily="34" charset="0"/>
                <a:ea typeface="Calibri" panose="020F0502020204030204" pitchFamily="34" charset="0"/>
                <a:cs typeface="Mangal" panose="02040503050203030202" pitchFamily="18" charset="0"/>
              </a:rPr>
              <a:t>Target Application</a:t>
            </a:r>
            <a:r>
              <a:rPr lang="en-IN" sz="1800" dirty="0">
                <a:effectLst/>
                <a:latin typeface="Calibri" panose="020F0502020204030204" pitchFamily="34" charset="0"/>
                <a:ea typeface="Calibri" panose="020F0502020204030204" pitchFamily="34" charset="0"/>
                <a:cs typeface="Mangal" panose="02040503050203030202" pitchFamily="18" charset="0"/>
              </a:rPr>
              <a:t>: </a:t>
            </a:r>
            <a:r>
              <a:rPr lang="en-IN" sz="1800" u="sng" dirty="0">
                <a:solidFill>
                  <a:srgbClr val="0000FF"/>
                </a:solidFill>
                <a:effectLst/>
                <a:latin typeface="Calibri" panose="020F0502020204030204" pitchFamily="34" charset="0"/>
                <a:ea typeface="Calibri" panose="020F0502020204030204" pitchFamily="34" charset="0"/>
                <a:cs typeface="Mangal" panose="02040503050203030202" pitchFamily="18" charset="0"/>
                <a:hlinkClick r:id="rId2"/>
              </a:rPr>
              <a:t>http://zero.webappsecurity.com</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Domain: Vulnweb.com</a:t>
            </a:r>
          </a:p>
          <a:p>
            <a:pPr>
              <a:lnSpc>
                <a:spcPct val="107000"/>
              </a:lnSpc>
              <a:spcAft>
                <a:spcPts val="800"/>
              </a:spcAft>
            </a:pPr>
            <a:r>
              <a:rPr lang="en-IN" sz="1800" dirty="0">
                <a:solidFill>
                  <a:srgbClr val="0D0D0D"/>
                </a:solidFill>
                <a:effectLst/>
                <a:latin typeface="Segoe UI" panose="020B0502040204020203" pitchFamily="34" charset="0"/>
                <a:ea typeface="Calibri" panose="020F0502020204030204" pitchFamily="34" charset="0"/>
                <a:cs typeface="Mangal" panose="02040503050203030202" pitchFamily="18" charset="0"/>
              </a:rPr>
              <a:t>Subdomain: testasp.vulnweb.com</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800" b="1" u="sng" dirty="0">
                <a:effectLst/>
                <a:latin typeface="Calibri" panose="020F0502020204030204" pitchFamily="34" charset="0"/>
                <a:ea typeface="Calibri" panose="020F0502020204030204" pitchFamily="34" charset="0"/>
                <a:cs typeface="Mangal" panose="02040503050203030202" pitchFamily="18" charset="0"/>
              </a:rPr>
              <a:t>Scan Summary</a:t>
            </a:r>
            <a:r>
              <a:rPr lang="en-IN" sz="1800" dirty="0">
                <a:effectLst/>
                <a:latin typeface="Calibri" panose="020F0502020204030204" pitchFamily="34" charset="0"/>
                <a:ea typeface="Calibri" panose="020F0502020204030204" pitchFamily="34" charset="0"/>
                <a:cs typeface="Mangal" panose="02040503050203030202" pitchFamily="18" charset="0"/>
              </a:rPr>
              <a:t>:</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Overall Risk Level: Medium</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Start Time: 20:24:31 (GMT+5:30)</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Finish Time: 20:24:48 (GMT+5:30)</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Scan Duration: 17 seconds</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Tests Performed: 18/18</a:t>
            </a:r>
          </a:p>
          <a:p>
            <a:endParaRPr lang="en-IN" dirty="0"/>
          </a:p>
        </p:txBody>
      </p:sp>
    </p:spTree>
    <p:extLst>
      <p:ext uri="{BB962C8B-B14F-4D97-AF65-F5344CB8AC3E}">
        <p14:creationId xmlns:p14="http://schemas.microsoft.com/office/powerpoint/2010/main" val="4049585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6B4E9-41F5-0931-769E-DFF5D2468383}"/>
              </a:ext>
            </a:extLst>
          </p:cNvPr>
          <p:cNvSpPr>
            <a:spLocks noGrp="1"/>
          </p:cNvSpPr>
          <p:nvPr>
            <p:ph type="title"/>
          </p:nvPr>
        </p:nvSpPr>
        <p:spPr/>
        <p:txBody>
          <a:bodyPr/>
          <a:lstStyle/>
          <a:p>
            <a:pPr algn="ctr"/>
            <a:r>
              <a:rPr lang="en-IN" b="1" u="sng" dirty="0"/>
              <a:t>CONCLUSION</a:t>
            </a:r>
          </a:p>
        </p:txBody>
      </p:sp>
      <p:sp>
        <p:nvSpPr>
          <p:cNvPr id="3" name="Content Placeholder 2">
            <a:extLst>
              <a:ext uri="{FF2B5EF4-FFF2-40B4-BE49-F238E27FC236}">
                <a16:creationId xmlns:a16="http://schemas.microsoft.com/office/drawing/2014/main" id="{6F4D4924-FBB6-CB35-9D21-650DDE3C9A37}"/>
              </a:ext>
            </a:extLst>
          </p:cNvPr>
          <p:cNvSpPr>
            <a:spLocks noGrp="1"/>
          </p:cNvSpPr>
          <p:nvPr>
            <p:ph idx="1"/>
          </p:nvPr>
        </p:nvSpPr>
        <p:spPr/>
        <p:txBody>
          <a:bodyPr>
            <a:normAutofit/>
          </a:bodyPr>
          <a:lstStyle/>
          <a:p>
            <a:pPr marL="0" indent="0">
              <a:buNone/>
            </a:pPr>
            <a:r>
              <a:rPr lang="en-IN" sz="2400" dirty="0">
                <a:effectLst/>
                <a:latin typeface="Calibri" panose="020F0502020204030204" pitchFamily="34" charset="0"/>
                <a:ea typeface="Calibri" panose="020F0502020204030204" pitchFamily="34" charset="0"/>
                <a:cs typeface="Mangal" panose="02040503050203030202" pitchFamily="18" charset="0"/>
              </a:rPr>
              <a:t>Addressing the identified vulnerabilities and implementing the recommended security measures is crucial to safeguarding the target application against potential security threats and ensuring the protection of user data and privacy. Regular security assessments and proactive measures are essential to maintaining a robust and secure web application environment</a:t>
            </a:r>
            <a:endParaRPr lang="en-IN" sz="2400" dirty="0"/>
          </a:p>
        </p:txBody>
      </p:sp>
    </p:spTree>
    <p:extLst>
      <p:ext uri="{BB962C8B-B14F-4D97-AF65-F5344CB8AC3E}">
        <p14:creationId xmlns:p14="http://schemas.microsoft.com/office/powerpoint/2010/main" val="522988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12B2D2-500B-1C54-13F6-C153B4907AC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524000" y="0"/>
            <a:ext cx="9144000" cy="6858000"/>
          </a:xfrm>
          <a:prstGeom prst="rect">
            <a:avLst/>
          </a:prstGeom>
        </p:spPr>
      </p:pic>
    </p:spTree>
    <p:extLst>
      <p:ext uri="{BB962C8B-B14F-4D97-AF65-F5344CB8AC3E}">
        <p14:creationId xmlns:p14="http://schemas.microsoft.com/office/powerpoint/2010/main" val="1090978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B8679-A319-C5EF-48B7-6CDA51D360B3}"/>
              </a:ext>
            </a:extLst>
          </p:cNvPr>
          <p:cNvSpPr>
            <a:spLocks noGrp="1"/>
          </p:cNvSpPr>
          <p:nvPr>
            <p:ph type="title"/>
          </p:nvPr>
        </p:nvSpPr>
        <p:spPr/>
        <p:txBody>
          <a:bodyPr/>
          <a:lstStyle/>
          <a:p>
            <a:r>
              <a:rPr lang="en-IN" b="1" u="sng" dirty="0"/>
              <a:t>CONTENTS:-</a:t>
            </a:r>
            <a:br>
              <a:rPr lang="en-IN" b="1" u="sng" dirty="0"/>
            </a:br>
            <a:br>
              <a:rPr lang="en-IN" sz="1600" b="1" u="sng" dirty="0"/>
            </a:br>
            <a:br>
              <a:rPr lang="en-IN" sz="1600" b="1" u="sng" dirty="0"/>
            </a:br>
            <a:br>
              <a:rPr lang="en-IN" sz="1600" b="1" u="sng" dirty="0"/>
            </a:br>
            <a:br>
              <a:rPr lang="en-IN" sz="1600" dirty="0">
                <a:solidFill>
                  <a:schemeClr val="bg1"/>
                </a:solidFill>
              </a:rPr>
            </a:br>
            <a:endParaRPr lang="en-IN" sz="1600" dirty="0">
              <a:solidFill>
                <a:schemeClr val="bg1"/>
              </a:solidFill>
            </a:endParaRPr>
          </a:p>
        </p:txBody>
      </p:sp>
      <p:sp>
        <p:nvSpPr>
          <p:cNvPr id="9" name="Text Placeholder 8">
            <a:extLst>
              <a:ext uri="{FF2B5EF4-FFF2-40B4-BE49-F238E27FC236}">
                <a16:creationId xmlns:a16="http://schemas.microsoft.com/office/drawing/2014/main" id="{A2CB9104-B1EB-09DC-B3A5-A922178A152C}"/>
              </a:ext>
            </a:extLst>
          </p:cNvPr>
          <p:cNvSpPr>
            <a:spLocks noGrp="1"/>
          </p:cNvSpPr>
          <p:nvPr>
            <p:ph type="body" idx="1"/>
          </p:nvPr>
        </p:nvSpPr>
        <p:spPr/>
        <p:txBody>
          <a:bodyPr/>
          <a:lstStyle/>
          <a:p>
            <a:pPr algn="ctr"/>
            <a:r>
              <a:rPr lang="en-IN" b="1" dirty="0"/>
              <a:t>TASK1</a:t>
            </a:r>
          </a:p>
        </p:txBody>
      </p:sp>
      <p:sp>
        <p:nvSpPr>
          <p:cNvPr id="12" name="Text Placeholder 11">
            <a:extLst>
              <a:ext uri="{FF2B5EF4-FFF2-40B4-BE49-F238E27FC236}">
                <a16:creationId xmlns:a16="http://schemas.microsoft.com/office/drawing/2014/main" id="{9800157D-C18E-6A24-2710-1BFDC24369C4}"/>
              </a:ext>
            </a:extLst>
          </p:cNvPr>
          <p:cNvSpPr>
            <a:spLocks noGrp="1"/>
          </p:cNvSpPr>
          <p:nvPr>
            <p:ph type="body" sz="half" idx="15"/>
          </p:nvPr>
        </p:nvSpPr>
        <p:spPr/>
        <p:txBody>
          <a:bodyPr/>
          <a:lstStyle/>
          <a:p>
            <a:r>
              <a:rPr lang="en-IN" sz="1800" dirty="0">
                <a:solidFill>
                  <a:srgbClr val="000000"/>
                </a:solidFill>
                <a:latin typeface="Arial" panose="020B0604020202020204" pitchFamily="34" charset="0"/>
                <a:ea typeface="Times New Roman" panose="02020603050405020304" pitchFamily="18" charset="0"/>
              </a:rPr>
              <a:t>In this </a:t>
            </a:r>
            <a:r>
              <a:rPr lang="en-IN" sz="1800" dirty="0">
                <a:solidFill>
                  <a:srgbClr val="000000"/>
                </a:solidFill>
                <a:effectLst/>
                <a:latin typeface="Arial" panose="020B0604020202020204" pitchFamily="34" charset="0"/>
                <a:ea typeface="Times New Roman" panose="02020603050405020304" pitchFamily="18" charset="0"/>
              </a:rPr>
              <a:t>task is there are several XSS labs on this website </a:t>
            </a:r>
            <a:r>
              <a:rPr lang="en-IN" sz="1800" u="sng" dirty="0">
                <a:solidFill>
                  <a:srgbClr val="1155CC"/>
                </a:solidFill>
                <a:effectLst/>
                <a:latin typeface="Arial" panose="020B0604020202020204" pitchFamily="34" charset="0"/>
                <a:ea typeface="Times New Roman" panose="02020603050405020304" pitchFamily="18" charset="0"/>
                <a:cs typeface="Mangal" panose="02040503050203030202" pitchFamily="18" charset="0"/>
                <a:hlinkClick r:id="rId2"/>
              </a:rPr>
              <a:t>https://portswigger.net/web-security/all-labs</a:t>
            </a:r>
            <a:r>
              <a:rPr lang="en-IN" sz="1800" dirty="0">
                <a:solidFill>
                  <a:srgbClr val="000000"/>
                </a:solidFill>
                <a:effectLst/>
                <a:latin typeface="Arial" panose="020B0604020202020204" pitchFamily="34" charset="0"/>
                <a:ea typeface="Times New Roman" panose="02020603050405020304" pitchFamily="18" charset="0"/>
              </a:rPr>
              <a:t>. You can just choose any 5 of them and solve it</a:t>
            </a:r>
            <a:endParaRPr lang="en-IN" dirty="0"/>
          </a:p>
        </p:txBody>
      </p:sp>
      <p:sp>
        <p:nvSpPr>
          <p:cNvPr id="10" name="Text Placeholder 9">
            <a:extLst>
              <a:ext uri="{FF2B5EF4-FFF2-40B4-BE49-F238E27FC236}">
                <a16:creationId xmlns:a16="http://schemas.microsoft.com/office/drawing/2014/main" id="{451304F3-ABA3-FA31-30D0-03DDE9A352D1}"/>
              </a:ext>
            </a:extLst>
          </p:cNvPr>
          <p:cNvSpPr>
            <a:spLocks noGrp="1"/>
          </p:cNvSpPr>
          <p:nvPr>
            <p:ph type="body" sz="quarter" idx="3"/>
          </p:nvPr>
        </p:nvSpPr>
        <p:spPr/>
        <p:txBody>
          <a:bodyPr/>
          <a:lstStyle/>
          <a:p>
            <a:pPr algn="ctr"/>
            <a:r>
              <a:rPr lang="en-IN" b="1" dirty="0"/>
              <a:t>TASK2</a:t>
            </a:r>
          </a:p>
        </p:txBody>
      </p:sp>
      <p:sp>
        <p:nvSpPr>
          <p:cNvPr id="13" name="Text Placeholder 12">
            <a:extLst>
              <a:ext uri="{FF2B5EF4-FFF2-40B4-BE49-F238E27FC236}">
                <a16:creationId xmlns:a16="http://schemas.microsoft.com/office/drawing/2014/main" id="{65390B28-8A03-D228-6FB8-95D9C480DC20}"/>
              </a:ext>
            </a:extLst>
          </p:cNvPr>
          <p:cNvSpPr>
            <a:spLocks noGrp="1"/>
          </p:cNvSpPr>
          <p:nvPr>
            <p:ph type="body" sz="half" idx="16"/>
          </p:nvPr>
        </p:nvSpPr>
        <p:spPr/>
        <p:txBody>
          <a:bodyPr/>
          <a:lstStyle/>
          <a:p>
            <a:r>
              <a:rPr lang="en-IN" sz="1800" dirty="0">
                <a:solidFill>
                  <a:srgbClr val="000000"/>
                </a:solidFill>
                <a:effectLst/>
                <a:latin typeface="Arial" panose="020B0604020202020204" pitchFamily="34" charset="0"/>
                <a:ea typeface="Times New Roman" panose="02020603050405020304" pitchFamily="18" charset="0"/>
              </a:rPr>
              <a:t>In this task you are completely free. </a:t>
            </a:r>
            <a:r>
              <a:rPr lang="en-IN" sz="1800" u="sng" dirty="0">
                <a:solidFill>
                  <a:srgbClr val="1155CC"/>
                </a:solidFill>
                <a:effectLst/>
                <a:latin typeface="Arial" panose="020B0604020202020204" pitchFamily="34" charset="0"/>
                <a:ea typeface="Times New Roman" panose="02020603050405020304" pitchFamily="18" charset="0"/>
                <a:cs typeface="Mangal" panose="02040503050203030202" pitchFamily="18" charset="0"/>
                <a:hlinkClick r:id="rId3"/>
              </a:rPr>
              <a:t>http://testasp.vulnweb.com/</a:t>
            </a:r>
            <a:r>
              <a:rPr lang="en-IN" sz="1800" dirty="0">
                <a:solidFill>
                  <a:srgbClr val="000000"/>
                </a:solidFill>
                <a:effectLst/>
                <a:latin typeface="Arial" panose="020B0604020202020204" pitchFamily="34" charset="0"/>
                <a:ea typeface="Times New Roman" panose="02020603050405020304" pitchFamily="18" charset="0"/>
              </a:rPr>
              <a:t>  - This is the website. Explore the website and try to find vulnerabilities in the website and report it to us</a:t>
            </a:r>
            <a:endParaRPr lang="en-IN" dirty="0"/>
          </a:p>
        </p:txBody>
      </p:sp>
      <p:sp>
        <p:nvSpPr>
          <p:cNvPr id="11" name="Text Placeholder 10">
            <a:extLst>
              <a:ext uri="{FF2B5EF4-FFF2-40B4-BE49-F238E27FC236}">
                <a16:creationId xmlns:a16="http://schemas.microsoft.com/office/drawing/2014/main" id="{ED6F5C61-E1DD-EAEE-BFC9-5B530200E1D7}"/>
              </a:ext>
            </a:extLst>
          </p:cNvPr>
          <p:cNvSpPr>
            <a:spLocks noGrp="1"/>
          </p:cNvSpPr>
          <p:nvPr>
            <p:ph type="body" sz="quarter" idx="13"/>
          </p:nvPr>
        </p:nvSpPr>
        <p:spPr/>
        <p:txBody>
          <a:bodyPr/>
          <a:lstStyle/>
          <a:p>
            <a:pPr algn="ctr"/>
            <a:r>
              <a:rPr lang="en-IN" b="1" dirty="0"/>
              <a:t>TASK3</a:t>
            </a:r>
          </a:p>
        </p:txBody>
      </p:sp>
      <p:sp>
        <p:nvSpPr>
          <p:cNvPr id="14" name="Text Placeholder 13">
            <a:extLst>
              <a:ext uri="{FF2B5EF4-FFF2-40B4-BE49-F238E27FC236}">
                <a16:creationId xmlns:a16="http://schemas.microsoft.com/office/drawing/2014/main" id="{CA99B2E0-C7AC-739E-A23C-0043EF445AD0}"/>
              </a:ext>
            </a:extLst>
          </p:cNvPr>
          <p:cNvSpPr>
            <a:spLocks noGrp="1"/>
          </p:cNvSpPr>
          <p:nvPr>
            <p:ph type="body" sz="half" idx="17"/>
          </p:nvPr>
        </p:nvSpPr>
        <p:spPr/>
        <p:txBody>
          <a:bodyPr/>
          <a:lstStyle/>
          <a:p>
            <a:r>
              <a:rPr lang="en-IN" dirty="0">
                <a:solidFill>
                  <a:schemeClr val="bg1"/>
                </a:solidFill>
              </a:rPr>
              <a:t>Make a PPT  of </a:t>
            </a:r>
            <a:r>
              <a:rPr lang="en-IN" dirty="0" err="1">
                <a:solidFill>
                  <a:schemeClr val="bg1"/>
                </a:solidFill>
              </a:rPr>
              <a:t>ur</a:t>
            </a:r>
            <a:r>
              <a:rPr lang="en-IN" dirty="0">
                <a:solidFill>
                  <a:schemeClr val="bg1"/>
                </a:solidFill>
              </a:rPr>
              <a:t> report</a:t>
            </a:r>
          </a:p>
        </p:txBody>
      </p:sp>
    </p:spTree>
    <p:extLst>
      <p:ext uri="{BB962C8B-B14F-4D97-AF65-F5344CB8AC3E}">
        <p14:creationId xmlns:p14="http://schemas.microsoft.com/office/powerpoint/2010/main" val="57209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A471E-4581-B457-107A-526D0D4B2E06}"/>
              </a:ext>
            </a:extLst>
          </p:cNvPr>
          <p:cNvSpPr>
            <a:spLocks noGrp="1"/>
          </p:cNvSpPr>
          <p:nvPr>
            <p:ph type="title"/>
          </p:nvPr>
        </p:nvSpPr>
        <p:spPr/>
        <p:txBody>
          <a:bodyPr/>
          <a:lstStyle/>
          <a:p>
            <a:r>
              <a:rPr lang="en-IN" b="1" u="sng" dirty="0"/>
              <a:t>TASK1:Screenshots of XAAS Lab</a:t>
            </a:r>
          </a:p>
        </p:txBody>
      </p:sp>
      <p:pic>
        <p:nvPicPr>
          <p:cNvPr id="6" name="Content Placeholder 5">
            <a:extLst>
              <a:ext uri="{FF2B5EF4-FFF2-40B4-BE49-F238E27FC236}">
                <a16:creationId xmlns:a16="http://schemas.microsoft.com/office/drawing/2014/main" id="{42F458F4-6BB1-0315-6A26-3312BA63873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46111" y="2259556"/>
            <a:ext cx="4836947" cy="3513220"/>
          </a:xfrm>
        </p:spPr>
      </p:pic>
      <p:pic>
        <p:nvPicPr>
          <p:cNvPr id="8" name="Content Placeholder 7">
            <a:extLst>
              <a:ext uri="{FF2B5EF4-FFF2-40B4-BE49-F238E27FC236}">
                <a16:creationId xmlns:a16="http://schemas.microsoft.com/office/drawing/2014/main" id="{73AA999F-AA4A-6E76-2DAE-38A56C1A338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654675" y="2259556"/>
            <a:ext cx="4628314" cy="3513220"/>
          </a:xfrm>
        </p:spPr>
      </p:pic>
    </p:spTree>
    <p:extLst>
      <p:ext uri="{BB962C8B-B14F-4D97-AF65-F5344CB8AC3E}">
        <p14:creationId xmlns:p14="http://schemas.microsoft.com/office/powerpoint/2010/main" val="849126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A471E-4581-B457-107A-526D0D4B2E06}"/>
              </a:ext>
            </a:extLst>
          </p:cNvPr>
          <p:cNvSpPr>
            <a:spLocks noGrp="1"/>
          </p:cNvSpPr>
          <p:nvPr>
            <p:ph type="title"/>
          </p:nvPr>
        </p:nvSpPr>
        <p:spPr/>
        <p:txBody>
          <a:bodyPr/>
          <a:lstStyle/>
          <a:p>
            <a:r>
              <a:rPr lang="en-IN" b="1" u="sng" dirty="0"/>
              <a:t>TASK1:Screenshots of XAAS Lab</a:t>
            </a:r>
          </a:p>
        </p:txBody>
      </p:sp>
      <p:pic>
        <p:nvPicPr>
          <p:cNvPr id="10" name="Content Placeholder 9">
            <a:extLst>
              <a:ext uri="{FF2B5EF4-FFF2-40B4-BE49-F238E27FC236}">
                <a16:creationId xmlns:a16="http://schemas.microsoft.com/office/drawing/2014/main" id="{A3B3CF6A-FB5D-2EF3-1A8C-ED7BCC4B8609}"/>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962527" y="2342146"/>
            <a:ext cx="4536574" cy="3192379"/>
          </a:xfrm>
        </p:spPr>
      </p:pic>
      <p:pic>
        <p:nvPicPr>
          <p:cNvPr id="12" name="Content Placeholder 11">
            <a:extLst>
              <a:ext uri="{FF2B5EF4-FFF2-40B4-BE49-F238E27FC236}">
                <a16:creationId xmlns:a16="http://schemas.microsoft.com/office/drawing/2014/main" id="{04D3900F-958B-CDE2-0925-A47D6B0300F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655046" y="2325862"/>
            <a:ext cx="4660028" cy="3208664"/>
          </a:xfrm>
        </p:spPr>
      </p:pic>
    </p:spTree>
    <p:extLst>
      <p:ext uri="{BB962C8B-B14F-4D97-AF65-F5344CB8AC3E}">
        <p14:creationId xmlns:p14="http://schemas.microsoft.com/office/powerpoint/2010/main" val="520240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F9E7D-CD7B-8E89-82DB-BAE7423255BF}"/>
              </a:ext>
            </a:extLst>
          </p:cNvPr>
          <p:cNvSpPr>
            <a:spLocks noGrp="1"/>
          </p:cNvSpPr>
          <p:nvPr>
            <p:ph type="title"/>
          </p:nvPr>
        </p:nvSpPr>
        <p:spPr/>
        <p:txBody>
          <a:bodyPr/>
          <a:lstStyle/>
          <a:p>
            <a:r>
              <a:rPr lang="en-IN" b="1" u="sng" dirty="0"/>
              <a:t>TASK1:Screenshots of XAAS Lab</a:t>
            </a:r>
          </a:p>
        </p:txBody>
      </p:sp>
      <p:pic>
        <p:nvPicPr>
          <p:cNvPr id="5" name="Content Placeholder 4">
            <a:extLst>
              <a:ext uri="{FF2B5EF4-FFF2-40B4-BE49-F238E27FC236}">
                <a16:creationId xmlns:a16="http://schemas.microsoft.com/office/drawing/2014/main" id="{31FD4DD0-CE44-BC32-A7B8-AE7DABC9735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59832" y="1853248"/>
            <a:ext cx="6900138" cy="3881328"/>
          </a:xfrm>
        </p:spPr>
      </p:pic>
    </p:spTree>
    <p:extLst>
      <p:ext uri="{BB962C8B-B14F-4D97-AF65-F5344CB8AC3E}">
        <p14:creationId xmlns:p14="http://schemas.microsoft.com/office/powerpoint/2010/main" val="10943098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28456-61F3-8484-5EE6-EFE15EAC963F}"/>
              </a:ext>
            </a:extLst>
          </p:cNvPr>
          <p:cNvSpPr>
            <a:spLocks noGrp="1"/>
          </p:cNvSpPr>
          <p:nvPr>
            <p:ph type="title"/>
          </p:nvPr>
        </p:nvSpPr>
        <p:spPr/>
        <p:txBody>
          <a:bodyPr/>
          <a:lstStyle/>
          <a:p>
            <a:r>
              <a:rPr lang="en-IN" b="1" u="sng" dirty="0"/>
              <a:t>TASK2:Check For Vulnerability</a:t>
            </a:r>
          </a:p>
        </p:txBody>
      </p:sp>
      <p:sp>
        <p:nvSpPr>
          <p:cNvPr id="3" name="Content Placeholder 2">
            <a:extLst>
              <a:ext uri="{FF2B5EF4-FFF2-40B4-BE49-F238E27FC236}">
                <a16:creationId xmlns:a16="http://schemas.microsoft.com/office/drawing/2014/main" id="{0BAC2C9D-B768-B918-41AA-12FA4E190F04}"/>
              </a:ext>
            </a:extLst>
          </p:cNvPr>
          <p:cNvSpPr>
            <a:spLocks noGrp="1"/>
          </p:cNvSpPr>
          <p:nvPr>
            <p:ph idx="1"/>
          </p:nvPr>
        </p:nvSpPr>
        <p:spPr/>
        <p:txBody>
          <a:bodyPr>
            <a:normAutofit fontScale="92500" lnSpcReduction="20000"/>
          </a:bodyPr>
          <a:lstStyle/>
          <a:p>
            <a:pPr>
              <a:lnSpc>
                <a:spcPct val="107000"/>
              </a:lnSpc>
              <a:spcAft>
                <a:spcPts val="800"/>
              </a:spcAft>
            </a:pPr>
            <a:r>
              <a:rPr lang="en-IN" sz="1800" b="1" u="sng" dirty="0">
                <a:effectLst/>
                <a:latin typeface="Calibri" panose="020F0502020204030204" pitchFamily="34" charset="0"/>
                <a:ea typeface="Calibri" panose="020F0502020204030204" pitchFamily="34" charset="0"/>
                <a:cs typeface="Mangal" panose="02040503050203030202" pitchFamily="18" charset="0"/>
              </a:rPr>
              <a:t>Target Application</a:t>
            </a:r>
            <a:r>
              <a:rPr lang="en-IN" sz="1800" dirty="0">
                <a:effectLst/>
                <a:latin typeface="Calibri" panose="020F0502020204030204" pitchFamily="34" charset="0"/>
                <a:ea typeface="Calibri" panose="020F0502020204030204" pitchFamily="34" charset="0"/>
                <a:cs typeface="Mangal" panose="02040503050203030202" pitchFamily="18" charset="0"/>
              </a:rPr>
              <a:t>: </a:t>
            </a:r>
            <a:r>
              <a:rPr lang="en-IN" sz="1800" u="sng" dirty="0">
                <a:solidFill>
                  <a:srgbClr val="0000FF"/>
                </a:solidFill>
                <a:effectLst/>
                <a:latin typeface="Calibri" panose="020F0502020204030204" pitchFamily="34" charset="0"/>
                <a:ea typeface="Calibri" panose="020F0502020204030204" pitchFamily="34" charset="0"/>
                <a:cs typeface="Mangal" panose="02040503050203030202" pitchFamily="18" charset="0"/>
                <a:hlinkClick r:id="rId2"/>
              </a:rPr>
              <a:t>http://zero.webappsecurity.com</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Domain: Vulnweb.com</a:t>
            </a:r>
          </a:p>
          <a:p>
            <a:pPr>
              <a:lnSpc>
                <a:spcPct val="107000"/>
              </a:lnSpc>
              <a:spcAft>
                <a:spcPts val="800"/>
              </a:spcAft>
            </a:pPr>
            <a:r>
              <a:rPr lang="en-IN" sz="1800" dirty="0">
                <a:solidFill>
                  <a:srgbClr val="0D0D0D"/>
                </a:solidFill>
                <a:effectLst/>
                <a:latin typeface="Segoe UI" panose="020B0502040204020203" pitchFamily="34" charset="0"/>
                <a:ea typeface="Calibri" panose="020F0502020204030204" pitchFamily="34" charset="0"/>
                <a:cs typeface="Mangal" panose="02040503050203030202" pitchFamily="18" charset="0"/>
              </a:rPr>
              <a:t>Subdomain: testasp.vulnweb.com</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800" b="1" u="sng" dirty="0">
                <a:effectLst/>
                <a:latin typeface="Calibri" panose="020F0502020204030204" pitchFamily="34" charset="0"/>
                <a:ea typeface="Calibri" panose="020F0502020204030204" pitchFamily="34" charset="0"/>
                <a:cs typeface="Mangal" panose="02040503050203030202" pitchFamily="18" charset="0"/>
              </a:rPr>
              <a:t>Scan Summary</a:t>
            </a:r>
            <a:r>
              <a:rPr lang="en-IN" sz="1800" dirty="0">
                <a:effectLst/>
                <a:latin typeface="Calibri" panose="020F0502020204030204" pitchFamily="34" charset="0"/>
                <a:ea typeface="Calibri" panose="020F0502020204030204" pitchFamily="34" charset="0"/>
                <a:cs typeface="Mangal" panose="02040503050203030202" pitchFamily="18" charset="0"/>
              </a:rPr>
              <a:t>:</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Overall Risk Level: Medium</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Start Time: 20:24:31 (GMT+5:30)</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Finish Time: 20:24:48 (GMT+5:30)</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Scan Duration: 17 seconds</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Tests Performed: 18/18</a:t>
            </a:r>
          </a:p>
          <a:p>
            <a:endParaRPr lang="en-IN" dirty="0"/>
          </a:p>
        </p:txBody>
      </p:sp>
    </p:spTree>
    <p:extLst>
      <p:ext uri="{BB962C8B-B14F-4D97-AF65-F5344CB8AC3E}">
        <p14:creationId xmlns:p14="http://schemas.microsoft.com/office/powerpoint/2010/main" val="1405115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83009-3E79-DDC1-EA40-6259D0CB3FC5}"/>
              </a:ext>
            </a:extLst>
          </p:cNvPr>
          <p:cNvSpPr>
            <a:spLocks noGrp="1"/>
          </p:cNvSpPr>
          <p:nvPr>
            <p:ph type="title"/>
          </p:nvPr>
        </p:nvSpPr>
        <p:spPr/>
        <p:txBody>
          <a:bodyPr/>
          <a:lstStyle/>
          <a:p>
            <a:pPr algn="ctr"/>
            <a:r>
              <a:rPr lang="en-IN" b="1" u="sng" dirty="0"/>
              <a:t>VIDEO</a:t>
            </a:r>
          </a:p>
        </p:txBody>
      </p:sp>
      <p:pic>
        <p:nvPicPr>
          <p:cNvPr id="4" name="vulnerability test">
            <a:hlinkClick r:id="" action="ppaction://media"/>
            <a:extLst>
              <a:ext uri="{FF2B5EF4-FFF2-40B4-BE49-F238E27FC236}">
                <a16:creationId xmlns:a16="http://schemas.microsoft.com/office/drawing/2014/main" id="{E9F505FB-F62E-C0DE-49F6-E998E77B3FB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46111" y="1381576"/>
            <a:ext cx="9973763" cy="5009086"/>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982136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9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28456-61F3-8484-5EE6-EFE15EAC963F}"/>
              </a:ext>
            </a:extLst>
          </p:cNvPr>
          <p:cNvSpPr>
            <a:spLocks noGrp="1"/>
          </p:cNvSpPr>
          <p:nvPr>
            <p:ph type="title"/>
          </p:nvPr>
        </p:nvSpPr>
        <p:spPr/>
        <p:txBody>
          <a:bodyPr/>
          <a:lstStyle/>
          <a:p>
            <a:r>
              <a:rPr lang="en-IN" b="1" u="sng" dirty="0"/>
              <a:t>TASK2:Check For Vulnerability</a:t>
            </a:r>
          </a:p>
        </p:txBody>
      </p:sp>
      <p:sp>
        <p:nvSpPr>
          <p:cNvPr id="3" name="Content Placeholder 2">
            <a:extLst>
              <a:ext uri="{FF2B5EF4-FFF2-40B4-BE49-F238E27FC236}">
                <a16:creationId xmlns:a16="http://schemas.microsoft.com/office/drawing/2014/main" id="{0BAC2C9D-B768-B918-41AA-12FA4E190F04}"/>
              </a:ext>
            </a:extLst>
          </p:cNvPr>
          <p:cNvSpPr>
            <a:spLocks noGrp="1"/>
          </p:cNvSpPr>
          <p:nvPr>
            <p:ph idx="1"/>
          </p:nvPr>
        </p:nvSpPr>
        <p:spPr/>
        <p:txBody>
          <a:bodyPr>
            <a:normAutofit fontScale="92500" lnSpcReduction="20000"/>
          </a:bodyPr>
          <a:lstStyle/>
          <a:p>
            <a:pPr>
              <a:lnSpc>
                <a:spcPct val="107000"/>
              </a:lnSpc>
              <a:spcAft>
                <a:spcPts val="800"/>
              </a:spcAft>
            </a:pPr>
            <a:r>
              <a:rPr lang="en-IN" sz="1800" b="1" u="sng" dirty="0">
                <a:effectLst/>
                <a:latin typeface="Calibri" panose="020F0502020204030204" pitchFamily="34" charset="0"/>
                <a:ea typeface="Calibri" panose="020F0502020204030204" pitchFamily="34" charset="0"/>
                <a:cs typeface="Mangal" panose="02040503050203030202" pitchFamily="18" charset="0"/>
              </a:rPr>
              <a:t>Findings:</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Mangal" panose="02040503050203030202" pitchFamily="18" charset="0"/>
              </a:rPr>
              <a:t>Vulnerabilities Found for Server-Side Software</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Mangal" panose="02040503050203030202" pitchFamily="18" charset="0"/>
              </a:rPr>
              <a:t>Communication is Not Secure</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Mangal" panose="02040503050203030202" pitchFamily="18" charset="0"/>
              </a:rPr>
              <a:t>Missing Security Headers</a:t>
            </a:r>
          </a:p>
          <a:p>
            <a:pPr marL="342900" lvl="0" indent="-342900">
              <a:lnSpc>
                <a:spcPct val="107000"/>
              </a:lnSpc>
              <a:spcAft>
                <a:spcPts val="800"/>
              </a:spcAft>
              <a:buFont typeface="+mj-lt"/>
              <a:buAutoNum type="arabicPeriod"/>
            </a:pPr>
            <a:r>
              <a:rPr lang="en-IN" sz="1800" dirty="0">
                <a:effectLst/>
                <a:latin typeface="Calibri" panose="020F0502020204030204" pitchFamily="34" charset="0"/>
                <a:ea typeface="Calibri" panose="020F0502020204030204" pitchFamily="34" charset="0"/>
                <a:cs typeface="Mangal" panose="02040503050203030202" pitchFamily="18" charset="0"/>
              </a:rPr>
              <a:t>Security.txt File is Missing</a:t>
            </a:r>
          </a:p>
          <a:p>
            <a:pPr>
              <a:lnSpc>
                <a:spcPct val="107000"/>
              </a:lnSpc>
              <a:spcAft>
                <a:spcPts val="800"/>
              </a:spcAft>
            </a:pPr>
            <a:r>
              <a:rPr lang="en-IN" sz="1800" b="1" u="sng" dirty="0">
                <a:effectLst/>
                <a:latin typeface="Calibri" panose="020F0502020204030204" pitchFamily="34" charset="0"/>
                <a:ea typeface="Calibri" panose="020F0502020204030204" pitchFamily="34" charset="0"/>
                <a:cs typeface="Mangal" panose="02040503050203030202" pitchFamily="18" charset="0"/>
              </a:rPr>
              <a:t>Main Vulnerability</a:t>
            </a:r>
            <a:r>
              <a:rPr lang="en-IN" sz="1800" b="1" dirty="0">
                <a:effectLst/>
                <a:latin typeface="Calibri" panose="020F0502020204030204" pitchFamily="34" charset="0"/>
                <a:ea typeface="Calibri" panose="020F0502020204030204" pitchFamily="34" charset="0"/>
                <a:cs typeface="Mangal" panose="02040503050203030202" pitchFamily="18" charset="0"/>
              </a:rPr>
              <a:t>:</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800" dirty="0">
                <a:effectLst/>
                <a:latin typeface="Calibri" panose="020F0502020204030204" pitchFamily="34" charset="0"/>
                <a:ea typeface="Calibri" panose="020F0502020204030204" pitchFamily="34" charset="0"/>
                <a:cs typeface="Mangal" panose="02040503050203030202" pitchFamily="18" charset="0"/>
              </a:rPr>
              <a:t>The primary vulnerability identified in the target application is related to the usage of an outdated version of the jQuery library (version 1.8.2). Several Common Vulnerabilities and Exposures (CVEs) have been associated with this version, including CVE-2012-6708, CVE-2020-11022, CVE-2020-11023, CVE-2019-11358, and CVE-2015-9251. These vulnerabilities expose the application to Cross-Site Scripting (XSS) attacks, allowing attackers to inject and execute malicious scripts within the application context.</a:t>
            </a:r>
          </a:p>
          <a:p>
            <a:endParaRPr lang="en-IN" dirty="0"/>
          </a:p>
        </p:txBody>
      </p:sp>
    </p:spTree>
    <p:extLst>
      <p:ext uri="{BB962C8B-B14F-4D97-AF65-F5344CB8AC3E}">
        <p14:creationId xmlns:p14="http://schemas.microsoft.com/office/powerpoint/2010/main" val="654435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28456-61F3-8484-5EE6-EFE15EAC963F}"/>
              </a:ext>
            </a:extLst>
          </p:cNvPr>
          <p:cNvSpPr>
            <a:spLocks noGrp="1"/>
          </p:cNvSpPr>
          <p:nvPr>
            <p:ph type="title"/>
          </p:nvPr>
        </p:nvSpPr>
        <p:spPr/>
        <p:txBody>
          <a:bodyPr/>
          <a:lstStyle/>
          <a:p>
            <a:r>
              <a:rPr lang="en-IN" b="1" u="sng" dirty="0"/>
              <a:t>TASK2:Check For Vulnerability</a:t>
            </a:r>
          </a:p>
        </p:txBody>
      </p:sp>
      <p:sp>
        <p:nvSpPr>
          <p:cNvPr id="3" name="Content Placeholder 2">
            <a:extLst>
              <a:ext uri="{FF2B5EF4-FFF2-40B4-BE49-F238E27FC236}">
                <a16:creationId xmlns:a16="http://schemas.microsoft.com/office/drawing/2014/main" id="{0BAC2C9D-B768-B918-41AA-12FA4E190F04}"/>
              </a:ext>
            </a:extLst>
          </p:cNvPr>
          <p:cNvSpPr>
            <a:spLocks noGrp="1"/>
          </p:cNvSpPr>
          <p:nvPr>
            <p:ph idx="1"/>
          </p:nvPr>
        </p:nvSpPr>
        <p:spPr/>
        <p:txBody>
          <a:bodyPr>
            <a:normAutofit lnSpcReduction="10000"/>
          </a:bodyPr>
          <a:lstStyle/>
          <a:p>
            <a:pPr>
              <a:lnSpc>
                <a:spcPct val="107000"/>
              </a:lnSpc>
              <a:spcAft>
                <a:spcPts val="800"/>
              </a:spcAft>
            </a:pPr>
            <a:r>
              <a:rPr lang="en-IN" sz="1800" b="1" u="sng" dirty="0">
                <a:effectLst/>
                <a:latin typeface="Calibri" panose="020F0502020204030204" pitchFamily="34" charset="0"/>
                <a:ea typeface="Calibri" panose="020F0502020204030204" pitchFamily="34" charset="0"/>
                <a:cs typeface="Mangal" panose="02040503050203030202" pitchFamily="18" charset="0"/>
              </a:rPr>
              <a:t>Recommendations:</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Mangal" panose="02040503050203030202" pitchFamily="18" charset="0"/>
              </a:rPr>
              <a:t>Update jQuery Library: Upgrade the jQuery library to the latest version (preferably version 3.5.0 or later) to mitigate the risk of XSS attacks associated with the identified CVEs.</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Mangal" panose="02040503050203030202" pitchFamily="18" charset="0"/>
              </a:rPr>
              <a:t>Implement HTTPS: Configure the web server to use HTTPS to encrypt communication between the web browser and the server, reducing the risk of data interception and tampering.</a:t>
            </a:r>
          </a:p>
          <a:p>
            <a:pPr marL="342900" lvl="0" indent="-342900">
              <a:lnSpc>
                <a:spcPct val="107000"/>
              </a:lnSpc>
              <a:buFont typeface="+mj-lt"/>
              <a:buAutoNum type="arabicPeriod"/>
            </a:pPr>
            <a:r>
              <a:rPr lang="en-IN" sz="1800" dirty="0">
                <a:effectLst/>
                <a:latin typeface="Calibri" panose="020F0502020204030204" pitchFamily="34" charset="0"/>
                <a:ea typeface="Calibri" panose="020F0502020204030204" pitchFamily="34" charset="0"/>
                <a:cs typeface="Mangal" panose="02040503050203030202" pitchFamily="18" charset="0"/>
              </a:rPr>
              <a:t>Add Security Headers: Configure the server to include essential security headers such as Content-Security-Policy, Referrer-Policy, and X-Content-Type-Options to mitigate various attack vectors and enhance the overall security posture of the application.</a:t>
            </a:r>
          </a:p>
          <a:p>
            <a:pPr marL="342900" lvl="0" indent="-342900">
              <a:lnSpc>
                <a:spcPct val="107000"/>
              </a:lnSpc>
              <a:spcAft>
                <a:spcPts val="800"/>
              </a:spcAft>
              <a:buFont typeface="+mj-lt"/>
              <a:buAutoNum type="arabicPeriod"/>
            </a:pPr>
            <a:r>
              <a:rPr lang="en-IN" sz="1800" dirty="0">
                <a:effectLst/>
                <a:latin typeface="Calibri" panose="020F0502020204030204" pitchFamily="34" charset="0"/>
                <a:ea typeface="Calibri" panose="020F0502020204030204" pitchFamily="34" charset="0"/>
                <a:cs typeface="Mangal" panose="02040503050203030202" pitchFamily="18" charset="0"/>
              </a:rPr>
              <a:t>Implement Security.txt File: Create and implement a security.txt file according to the standard guidelines, providing a designated channel for reporting vulnerabilities and security concerns.</a:t>
            </a:r>
          </a:p>
          <a:p>
            <a:endParaRPr lang="en-IN" dirty="0"/>
          </a:p>
        </p:txBody>
      </p:sp>
    </p:spTree>
    <p:extLst>
      <p:ext uri="{BB962C8B-B14F-4D97-AF65-F5344CB8AC3E}">
        <p14:creationId xmlns:p14="http://schemas.microsoft.com/office/powerpoint/2010/main" val="30115588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Ion</Template>
  <TotalTime>56</TotalTime>
  <Words>546</Words>
  <Application>Microsoft Office PowerPoint</Application>
  <PresentationFormat>Widescreen</PresentationFormat>
  <Paragraphs>51</Paragraphs>
  <Slides>12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Century Gothic</vt:lpstr>
      <vt:lpstr>Segoe UI</vt:lpstr>
      <vt:lpstr>Wingdings 3</vt:lpstr>
      <vt:lpstr>Ion</vt:lpstr>
      <vt:lpstr>INTERNSHIP ON ETHICAL HACKING</vt:lpstr>
      <vt:lpstr>CONTENTS:-     </vt:lpstr>
      <vt:lpstr>TASK1:Screenshots of XAAS Lab</vt:lpstr>
      <vt:lpstr>TASK1:Screenshots of XAAS Lab</vt:lpstr>
      <vt:lpstr>TASK1:Screenshots of XAAS Lab</vt:lpstr>
      <vt:lpstr>TASK2:Check For Vulnerability</vt:lpstr>
      <vt:lpstr>VIDEO</vt:lpstr>
      <vt:lpstr>TASK2:Check For Vulnerability</vt:lpstr>
      <vt:lpstr>TASK2:Check For Vulnerability</vt:lpstr>
      <vt:lpstr>TASK2:Check For Vulnerability</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INTERNSHIP ON ETHICAL HACKING</dc:title>
  <dc:creator>RAKESH SINGH</dc:creator>
  <cp:lastModifiedBy>RAKESH SINGH</cp:lastModifiedBy>
  <cp:revision>1</cp:revision>
  <dcterms:created xsi:type="dcterms:W3CDTF">2024-04-02T16:00:54Z</dcterms:created>
  <dcterms:modified xsi:type="dcterms:W3CDTF">2024-04-02T16:57:14Z</dcterms:modified>
</cp:coreProperties>
</file>

<file path=docProps/thumbnail.jpeg>
</file>